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omments/comment1.xml" ContentType="application/vnd.openxmlformats-officedocument.presentationml.comment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94" r:id="rId3"/>
    <p:sldId id="312" r:id="rId4"/>
    <p:sldId id="315" r:id="rId5"/>
    <p:sldId id="277" r:id="rId6"/>
    <p:sldId id="313" r:id="rId7"/>
    <p:sldId id="314" r:id="rId8"/>
    <p:sldId id="260" r:id="rId9"/>
    <p:sldId id="265" r:id="rId10"/>
    <p:sldId id="283" r:id="rId11"/>
    <p:sldId id="324" r:id="rId12"/>
    <p:sldId id="280" r:id="rId13"/>
    <p:sldId id="318" r:id="rId14"/>
    <p:sldId id="297" r:id="rId15"/>
    <p:sldId id="306" r:id="rId16"/>
    <p:sldId id="305" r:id="rId17"/>
    <p:sldId id="298" r:id="rId18"/>
    <p:sldId id="325" r:id="rId19"/>
    <p:sldId id="316" r:id="rId20"/>
    <p:sldId id="319" r:id="rId21"/>
    <p:sldId id="320" r:id="rId22"/>
    <p:sldId id="317" r:id="rId23"/>
    <p:sldId id="326" r:id="rId24"/>
    <p:sldId id="284" r:id="rId25"/>
    <p:sldId id="473" r:id="rId26"/>
    <p:sldId id="266" r:id="rId27"/>
    <p:sldId id="288" r:id="rId28"/>
    <p:sldId id="270" r:id="rId29"/>
    <p:sldId id="285" r:id="rId30"/>
    <p:sldId id="289" r:id="rId31"/>
    <p:sldId id="275" r:id="rId32"/>
    <p:sldId id="327" r:id="rId33"/>
    <p:sldId id="476" r:id="rId34"/>
    <p:sldId id="472" r:id="rId35"/>
    <p:sldId id="474" r:id="rId36"/>
    <p:sldId id="475" r:id="rId37"/>
    <p:sldId id="290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70485" autoAdjust="0"/>
  </p:normalViewPr>
  <p:slideViewPr>
    <p:cSldViewPr snapToGrid="0">
      <p:cViewPr varScale="1">
        <p:scale>
          <a:sx n="58" d="100"/>
          <a:sy n="58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notesMaster" Target="notesMasters/notesMaster1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viewProps" Target="viewProps.xml" Id="rId42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presProps" Target="presProps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commentAuthors" Target="commentAuthor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tableStyles" Target="tableStyles.xml" Id="rId44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theme" Target="theme/theme1.xml" Id="rId43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customXml" Target="/customXML/item.xml" Id="imanage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/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/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/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/>
      <dgm:t>
        <a:bodyPr/>
        <a:lstStyle/>
        <a:p>
          <a:r>
            <a:rPr lang="en-US" dirty="0"/>
            <a:t>ACT/Tas/SA/NT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Challenge*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US" dirty="0"/>
            <a:t>Process + outcome</a:t>
          </a:r>
          <a:endParaRPr lang="en-AU" dirty="0"/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Quality*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A1ADAE0E-232E-4C84-A1E9-C7F31D04C9D0}" type="presOf" srcId="{DB00563B-FB34-49E0-BCA4-F9B074835E36}" destId="{4E4AEB52-4184-4000-95B5-93C3EB7EB32D}" srcOrd="0" destOrd="0" presId="urn:microsoft.com/office/officeart/2005/8/layout/vList5"/>
    <dgm:cxn modelId="{2E657825-7899-48ED-B656-B2956F92276A}" type="presOf" srcId="{3FB89112-F73A-49D9-A49A-C837EFA3A889}" destId="{480AE10D-310C-4D54-B780-AAD2180ECB26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A7165030-FD10-418C-8877-49BF38906B0C}" type="presOf" srcId="{54B81337-4A57-45F2-8720-1203774F4DD1}" destId="{A2404406-8CA2-499D-A14E-16E229A9A9DB}" srcOrd="0" destOrd="0" presId="urn:microsoft.com/office/officeart/2005/8/layout/vList5"/>
    <dgm:cxn modelId="{D2017560-D498-4579-91AB-148E0077D5E3}" type="presOf" srcId="{5EF0662F-0754-482D-A4DB-FBB8E3FF1A7A}" destId="{B261A368-252D-49D3-BCA4-4DB15E214035}" srcOrd="0" destOrd="0" presId="urn:microsoft.com/office/officeart/2005/8/layout/vList5"/>
    <dgm:cxn modelId="{56231B61-C2D4-401B-8F23-05B3F7233FD8}" type="presOf" srcId="{56E9CB92-5D2A-4DCE-9E95-F11F78E184D9}" destId="{71B86CE7-155B-4033-8205-112A07444DE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99D69587-9AEA-4393-A191-3A86316F5528}" type="presOf" srcId="{057E4013-6A75-4F4B-BF48-41DE85D0AAC2}" destId="{4206E40A-6F5A-4C6A-AB42-5BE069BA6678}" srcOrd="0" destOrd="0" presId="urn:microsoft.com/office/officeart/2005/8/layout/vList5"/>
    <dgm:cxn modelId="{A9FB8AB7-697E-410D-B0C9-02CC519C17E9}" type="presOf" srcId="{4189B959-BDE1-4D85-BA19-5A9C321F403A}" destId="{CBC6AF3F-F4F8-4618-AF78-8BE6292454C0}" srcOrd="0" destOrd="0" presId="urn:microsoft.com/office/officeart/2005/8/layout/vList5"/>
    <dgm:cxn modelId="{E66802C4-0407-429D-93DE-5620D634FBEC}" type="presOf" srcId="{B6AF504B-7AAE-44D3-8FB0-B1B79B5F0DAF}" destId="{112CE8E4-DC30-4DAB-812E-1E513F298EB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78B3A4E1-1041-41A0-BD60-22C2D0ABC393}" type="presOf" srcId="{4ECC7B48-E533-4CE8-9E90-4ADD46096552}" destId="{BBC91C2B-C1D4-445F-B283-AC4E9C737FB2}" srcOrd="0" destOrd="0" presId="urn:microsoft.com/office/officeart/2005/8/layout/vList5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DA4500FE-7C6B-4EFB-A93F-E1084010CE5D}" type="presOf" srcId="{8BF060FE-F225-4866-87D0-480DA2F38D48}" destId="{C5B23467-44E4-4B9E-B43B-D3F865647596}" srcOrd="0" destOrd="0" presId="urn:microsoft.com/office/officeart/2005/8/layout/vList5"/>
    <dgm:cxn modelId="{144B91B7-45D2-455E-90CD-08C2815F9D9A}" type="presParOf" srcId="{A6698AEC-9CDA-4497-B3FC-FF16DDD586C6}" destId="{40E8F839-40C4-4D97-9E4B-B8EDB65FC71B}" srcOrd="0" destOrd="0" presId="urn:microsoft.com/office/officeart/2005/8/layout/vList5"/>
    <dgm:cxn modelId="{0E7CE937-0B9C-4448-BB0F-18DC37302259}" type="presParOf" srcId="{40E8F839-40C4-4D97-9E4B-B8EDB65FC71B}" destId="{BBC91C2B-C1D4-445F-B283-AC4E9C737FB2}" srcOrd="0" destOrd="0" presId="urn:microsoft.com/office/officeart/2005/8/layout/vList5"/>
    <dgm:cxn modelId="{B0391C7E-E2EB-49A5-B2E6-8E56155019CF}" type="presParOf" srcId="{40E8F839-40C4-4D97-9E4B-B8EDB65FC71B}" destId="{112CE8E4-DC30-4DAB-812E-1E513F298EBD}" srcOrd="1" destOrd="0" presId="urn:microsoft.com/office/officeart/2005/8/layout/vList5"/>
    <dgm:cxn modelId="{9F4F475A-D24C-4495-B60A-4657D52D8B6A}" type="presParOf" srcId="{A6698AEC-9CDA-4497-B3FC-FF16DDD586C6}" destId="{96147F1E-3FA9-4B67-9320-93B07B352C4C}" srcOrd="1" destOrd="0" presId="urn:microsoft.com/office/officeart/2005/8/layout/vList5"/>
    <dgm:cxn modelId="{A4062CC2-76BE-4D0A-9170-96AB573964A9}" type="presParOf" srcId="{A6698AEC-9CDA-4497-B3FC-FF16DDD586C6}" destId="{5E4A3BD7-EDE8-44D4-A691-72657F6AD365}" srcOrd="2" destOrd="0" presId="urn:microsoft.com/office/officeart/2005/8/layout/vList5"/>
    <dgm:cxn modelId="{C973161D-691F-458A-87E7-50FD431DB56D}" type="presParOf" srcId="{5E4A3BD7-EDE8-44D4-A691-72657F6AD365}" destId="{4E4AEB52-4184-4000-95B5-93C3EB7EB32D}" srcOrd="0" destOrd="0" presId="urn:microsoft.com/office/officeart/2005/8/layout/vList5"/>
    <dgm:cxn modelId="{41203553-5034-4AB4-99F3-E996E48C5AD8}" type="presParOf" srcId="{5E4A3BD7-EDE8-44D4-A691-72657F6AD365}" destId="{CBC6AF3F-F4F8-4618-AF78-8BE6292454C0}" srcOrd="1" destOrd="0" presId="urn:microsoft.com/office/officeart/2005/8/layout/vList5"/>
    <dgm:cxn modelId="{916848ED-4C39-4E34-BDE2-BE71BE30AD58}" type="presParOf" srcId="{A6698AEC-9CDA-4497-B3FC-FF16DDD586C6}" destId="{50748EB0-71DF-4CF0-A1E3-5C31D3AA861C}" srcOrd="3" destOrd="0" presId="urn:microsoft.com/office/officeart/2005/8/layout/vList5"/>
    <dgm:cxn modelId="{A8F9BA11-78A4-41F8-A5AB-3413091EA467}" type="presParOf" srcId="{A6698AEC-9CDA-4497-B3FC-FF16DDD586C6}" destId="{C64EB033-9CC4-408D-9F3D-071AE7705669}" srcOrd="4" destOrd="0" presId="urn:microsoft.com/office/officeart/2005/8/layout/vList5"/>
    <dgm:cxn modelId="{8155CE1F-03E2-4514-9404-DE12BD1497B6}" type="presParOf" srcId="{C64EB033-9CC4-408D-9F3D-071AE7705669}" destId="{480AE10D-310C-4D54-B780-AAD2180ECB26}" srcOrd="0" destOrd="0" presId="urn:microsoft.com/office/officeart/2005/8/layout/vList5"/>
    <dgm:cxn modelId="{32202D68-6B66-4468-A8D4-98A2DBC11426}" type="presParOf" srcId="{C64EB033-9CC4-408D-9F3D-071AE7705669}" destId="{B261A368-252D-49D3-BCA4-4DB15E214035}" srcOrd="1" destOrd="0" presId="urn:microsoft.com/office/officeart/2005/8/layout/vList5"/>
    <dgm:cxn modelId="{EF8B2F2F-73C9-47CF-8794-4E0485818533}" type="presParOf" srcId="{A6698AEC-9CDA-4497-B3FC-FF16DDD586C6}" destId="{A765B4AC-1B28-46A5-9700-B6B87C4B86EF}" srcOrd="5" destOrd="0" presId="urn:microsoft.com/office/officeart/2005/8/layout/vList5"/>
    <dgm:cxn modelId="{66BAF52F-8689-4C0E-97C1-1CE28AE3896E}" type="presParOf" srcId="{A6698AEC-9CDA-4497-B3FC-FF16DDD586C6}" destId="{C12912E2-D1AE-49FB-9966-89DC5F262F92}" srcOrd="6" destOrd="0" presId="urn:microsoft.com/office/officeart/2005/8/layout/vList5"/>
    <dgm:cxn modelId="{78C2E222-C7E5-461C-932C-A5CF8E9CF76C}" type="presParOf" srcId="{C12912E2-D1AE-49FB-9966-89DC5F262F92}" destId="{4206E40A-6F5A-4C6A-AB42-5BE069BA6678}" srcOrd="0" destOrd="0" presId="urn:microsoft.com/office/officeart/2005/8/layout/vList5"/>
    <dgm:cxn modelId="{69436E1D-8E04-4ABF-90A5-97569DC20113}" type="presParOf" srcId="{C12912E2-D1AE-49FB-9966-89DC5F262F92}" destId="{C5B23467-44E4-4B9E-B43B-D3F865647596}" srcOrd="1" destOrd="0" presId="urn:microsoft.com/office/officeart/2005/8/layout/vList5"/>
    <dgm:cxn modelId="{F7A21138-3A98-4A42-85C0-7F90F9255F7B}" type="presParOf" srcId="{A6698AEC-9CDA-4497-B3FC-FF16DDD586C6}" destId="{DE1EEDBC-238A-41E0-AA0E-26B138E5BFE3}" srcOrd="7" destOrd="0" presId="urn:microsoft.com/office/officeart/2005/8/layout/vList5"/>
    <dgm:cxn modelId="{DA902309-3D69-4435-B5C6-0F1D8730CFBC}" type="presParOf" srcId="{A6698AEC-9CDA-4497-B3FC-FF16DDD586C6}" destId="{DFB5E275-934B-4D2D-AD1E-23891564F567}" srcOrd="8" destOrd="0" presId="urn:microsoft.com/office/officeart/2005/8/layout/vList5"/>
    <dgm:cxn modelId="{24E3AC09-4FAC-44C5-BE69-22C4306BD145}" type="presParOf" srcId="{DFB5E275-934B-4D2D-AD1E-23891564F567}" destId="{A2404406-8CA2-499D-A14E-16E229A9A9DB}" srcOrd="0" destOrd="0" presId="urn:microsoft.com/office/officeart/2005/8/layout/vList5"/>
    <dgm:cxn modelId="{6EE99600-FC14-4A24-89C2-BB5CA824E255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Mission objectives</a:t>
          </a:r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/>
      <dgm:t>
        <a:bodyPr/>
        <a:lstStyle/>
        <a:p>
          <a:r>
            <a:rPr lang="en-AU" dirty="0"/>
            <a:t>Mission objectives</a:t>
          </a:r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/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Challenge*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US" dirty="0"/>
            <a:t>Process + outcome</a:t>
          </a:r>
          <a:endParaRPr lang="en-AU" dirty="0"/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Quality*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A1ADAE0E-232E-4C84-A1E9-C7F31D04C9D0}" type="presOf" srcId="{DB00563B-FB34-49E0-BCA4-F9B074835E36}" destId="{4E4AEB52-4184-4000-95B5-93C3EB7EB32D}" srcOrd="0" destOrd="0" presId="urn:microsoft.com/office/officeart/2005/8/layout/vList5"/>
    <dgm:cxn modelId="{2E657825-7899-48ED-B656-B2956F92276A}" type="presOf" srcId="{3FB89112-F73A-49D9-A49A-C837EFA3A889}" destId="{480AE10D-310C-4D54-B780-AAD2180ECB26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A7165030-FD10-418C-8877-49BF38906B0C}" type="presOf" srcId="{54B81337-4A57-45F2-8720-1203774F4DD1}" destId="{A2404406-8CA2-499D-A14E-16E229A9A9DB}" srcOrd="0" destOrd="0" presId="urn:microsoft.com/office/officeart/2005/8/layout/vList5"/>
    <dgm:cxn modelId="{D2017560-D498-4579-91AB-148E0077D5E3}" type="presOf" srcId="{5EF0662F-0754-482D-A4DB-FBB8E3FF1A7A}" destId="{B261A368-252D-49D3-BCA4-4DB15E214035}" srcOrd="0" destOrd="0" presId="urn:microsoft.com/office/officeart/2005/8/layout/vList5"/>
    <dgm:cxn modelId="{56231B61-C2D4-401B-8F23-05B3F7233FD8}" type="presOf" srcId="{56E9CB92-5D2A-4DCE-9E95-F11F78E184D9}" destId="{71B86CE7-155B-4033-8205-112A07444DE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99D69587-9AEA-4393-A191-3A86316F5528}" type="presOf" srcId="{057E4013-6A75-4F4B-BF48-41DE85D0AAC2}" destId="{4206E40A-6F5A-4C6A-AB42-5BE069BA6678}" srcOrd="0" destOrd="0" presId="urn:microsoft.com/office/officeart/2005/8/layout/vList5"/>
    <dgm:cxn modelId="{A9FB8AB7-697E-410D-B0C9-02CC519C17E9}" type="presOf" srcId="{4189B959-BDE1-4D85-BA19-5A9C321F403A}" destId="{CBC6AF3F-F4F8-4618-AF78-8BE6292454C0}" srcOrd="0" destOrd="0" presId="urn:microsoft.com/office/officeart/2005/8/layout/vList5"/>
    <dgm:cxn modelId="{E66802C4-0407-429D-93DE-5620D634FBEC}" type="presOf" srcId="{B6AF504B-7AAE-44D3-8FB0-B1B79B5F0DAF}" destId="{112CE8E4-DC30-4DAB-812E-1E513F298EB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78B3A4E1-1041-41A0-BD60-22C2D0ABC393}" type="presOf" srcId="{4ECC7B48-E533-4CE8-9E90-4ADD46096552}" destId="{BBC91C2B-C1D4-445F-B283-AC4E9C737FB2}" srcOrd="0" destOrd="0" presId="urn:microsoft.com/office/officeart/2005/8/layout/vList5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DA4500FE-7C6B-4EFB-A93F-E1084010CE5D}" type="presOf" srcId="{8BF060FE-F225-4866-87D0-480DA2F38D48}" destId="{C5B23467-44E4-4B9E-B43B-D3F865647596}" srcOrd="0" destOrd="0" presId="urn:microsoft.com/office/officeart/2005/8/layout/vList5"/>
    <dgm:cxn modelId="{144B91B7-45D2-455E-90CD-08C2815F9D9A}" type="presParOf" srcId="{A6698AEC-9CDA-4497-B3FC-FF16DDD586C6}" destId="{40E8F839-40C4-4D97-9E4B-B8EDB65FC71B}" srcOrd="0" destOrd="0" presId="urn:microsoft.com/office/officeart/2005/8/layout/vList5"/>
    <dgm:cxn modelId="{0E7CE937-0B9C-4448-BB0F-18DC37302259}" type="presParOf" srcId="{40E8F839-40C4-4D97-9E4B-B8EDB65FC71B}" destId="{BBC91C2B-C1D4-445F-B283-AC4E9C737FB2}" srcOrd="0" destOrd="0" presId="urn:microsoft.com/office/officeart/2005/8/layout/vList5"/>
    <dgm:cxn modelId="{B0391C7E-E2EB-49A5-B2E6-8E56155019CF}" type="presParOf" srcId="{40E8F839-40C4-4D97-9E4B-B8EDB65FC71B}" destId="{112CE8E4-DC30-4DAB-812E-1E513F298EBD}" srcOrd="1" destOrd="0" presId="urn:microsoft.com/office/officeart/2005/8/layout/vList5"/>
    <dgm:cxn modelId="{9F4F475A-D24C-4495-B60A-4657D52D8B6A}" type="presParOf" srcId="{A6698AEC-9CDA-4497-B3FC-FF16DDD586C6}" destId="{96147F1E-3FA9-4B67-9320-93B07B352C4C}" srcOrd="1" destOrd="0" presId="urn:microsoft.com/office/officeart/2005/8/layout/vList5"/>
    <dgm:cxn modelId="{A4062CC2-76BE-4D0A-9170-96AB573964A9}" type="presParOf" srcId="{A6698AEC-9CDA-4497-B3FC-FF16DDD586C6}" destId="{5E4A3BD7-EDE8-44D4-A691-72657F6AD365}" srcOrd="2" destOrd="0" presId="urn:microsoft.com/office/officeart/2005/8/layout/vList5"/>
    <dgm:cxn modelId="{C973161D-691F-458A-87E7-50FD431DB56D}" type="presParOf" srcId="{5E4A3BD7-EDE8-44D4-A691-72657F6AD365}" destId="{4E4AEB52-4184-4000-95B5-93C3EB7EB32D}" srcOrd="0" destOrd="0" presId="urn:microsoft.com/office/officeart/2005/8/layout/vList5"/>
    <dgm:cxn modelId="{41203553-5034-4AB4-99F3-E996E48C5AD8}" type="presParOf" srcId="{5E4A3BD7-EDE8-44D4-A691-72657F6AD365}" destId="{CBC6AF3F-F4F8-4618-AF78-8BE6292454C0}" srcOrd="1" destOrd="0" presId="urn:microsoft.com/office/officeart/2005/8/layout/vList5"/>
    <dgm:cxn modelId="{916848ED-4C39-4E34-BDE2-BE71BE30AD58}" type="presParOf" srcId="{A6698AEC-9CDA-4497-B3FC-FF16DDD586C6}" destId="{50748EB0-71DF-4CF0-A1E3-5C31D3AA861C}" srcOrd="3" destOrd="0" presId="urn:microsoft.com/office/officeart/2005/8/layout/vList5"/>
    <dgm:cxn modelId="{A8F9BA11-78A4-41F8-A5AB-3413091EA467}" type="presParOf" srcId="{A6698AEC-9CDA-4497-B3FC-FF16DDD586C6}" destId="{C64EB033-9CC4-408D-9F3D-071AE7705669}" srcOrd="4" destOrd="0" presId="urn:microsoft.com/office/officeart/2005/8/layout/vList5"/>
    <dgm:cxn modelId="{8155CE1F-03E2-4514-9404-DE12BD1497B6}" type="presParOf" srcId="{C64EB033-9CC4-408D-9F3D-071AE7705669}" destId="{480AE10D-310C-4D54-B780-AAD2180ECB26}" srcOrd="0" destOrd="0" presId="urn:microsoft.com/office/officeart/2005/8/layout/vList5"/>
    <dgm:cxn modelId="{32202D68-6B66-4468-A8D4-98A2DBC11426}" type="presParOf" srcId="{C64EB033-9CC4-408D-9F3D-071AE7705669}" destId="{B261A368-252D-49D3-BCA4-4DB15E214035}" srcOrd="1" destOrd="0" presId="urn:microsoft.com/office/officeart/2005/8/layout/vList5"/>
    <dgm:cxn modelId="{EF8B2F2F-73C9-47CF-8794-4E0485818533}" type="presParOf" srcId="{A6698AEC-9CDA-4497-B3FC-FF16DDD586C6}" destId="{A765B4AC-1B28-46A5-9700-B6B87C4B86EF}" srcOrd="5" destOrd="0" presId="urn:microsoft.com/office/officeart/2005/8/layout/vList5"/>
    <dgm:cxn modelId="{66BAF52F-8689-4C0E-97C1-1CE28AE3896E}" type="presParOf" srcId="{A6698AEC-9CDA-4497-B3FC-FF16DDD586C6}" destId="{C12912E2-D1AE-49FB-9966-89DC5F262F92}" srcOrd="6" destOrd="0" presId="urn:microsoft.com/office/officeart/2005/8/layout/vList5"/>
    <dgm:cxn modelId="{78C2E222-C7E5-461C-932C-A5CF8E9CF76C}" type="presParOf" srcId="{C12912E2-D1AE-49FB-9966-89DC5F262F92}" destId="{4206E40A-6F5A-4C6A-AB42-5BE069BA6678}" srcOrd="0" destOrd="0" presId="urn:microsoft.com/office/officeart/2005/8/layout/vList5"/>
    <dgm:cxn modelId="{69436E1D-8E04-4ABF-90A5-97569DC20113}" type="presParOf" srcId="{C12912E2-D1AE-49FB-9966-89DC5F262F92}" destId="{C5B23467-44E4-4B9E-B43B-D3F865647596}" srcOrd="1" destOrd="0" presId="urn:microsoft.com/office/officeart/2005/8/layout/vList5"/>
    <dgm:cxn modelId="{F7A21138-3A98-4A42-85C0-7F90F9255F7B}" type="presParOf" srcId="{A6698AEC-9CDA-4497-B3FC-FF16DDD586C6}" destId="{DE1EEDBC-238A-41E0-AA0E-26B138E5BFE3}" srcOrd="7" destOrd="0" presId="urn:microsoft.com/office/officeart/2005/8/layout/vList5"/>
    <dgm:cxn modelId="{DA902309-3D69-4435-B5C6-0F1D8730CFBC}" type="presParOf" srcId="{A6698AEC-9CDA-4497-B3FC-FF16DDD586C6}" destId="{DFB5E275-934B-4D2D-AD1E-23891564F567}" srcOrd="8" destOrd="0" presId="urn:microsoft.com/office/officeart/2005/8/layout/vList5"/>
    <dgm:cxn modelId="{24E3AC09-4FAC-44C5-BE69-22C4306BD145}" type="presParOf" srcId="{DFB5E275-934B-4D2D-AD1E-23891564F567}" destId="{A2404406-8CA2-499D-A14E-16E229A9A9DB}" srcOrd="0" destOrd="0" presId="urn:microsoft.com/office/officeart/2005/8/layout/vList5"/>
    <dgm:cxn modelId="{6EE99600-FC14-4A24-89C2-BB5CA824E255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>
        <a:solidFill>
          <a:schemeClr val="accent3"/>
        </a:solidFill>
      </dgm:spPr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>
        <a:solidFill>
          <a:schemeClr val="accent1"/>
        </a:solidFill>
      </dgm:spPr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>
        <a:solidFill>
          <a:schemeClr val="accent1"/>
        </a:solidFill>
      </dgm:spPr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>
        <a:solidFill>
          <a:schemeClr val="accent3"/>
        </a:solidFill>
      </dgm:spPr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 custLinFactNeighborX="687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>
        <a:solidFill>
          <a:schemeClr val="accent3"/>
        </a:solidFill>
      </dgm:spPr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>
        <a:solidFill>
          <a:schemeClr val="accent3"/>
        </a:solidFill>
      </dgm:spPr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Capability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NSW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Queensland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Victoria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ACT/Tas/SA/NT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28 April</a:t>
          </a:r>
          <a:endParaRPr lang="en-AU" sz="22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11 May</a:t>
          </a:r>
          <a:endParaRPr lang="en-AU" sz="22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12 May</a:t>
          </a:r>
          <a:endParaRPr lang="en-AU" sz="22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13 May</a:t>
          </a:r>
          <a:endParaRPr lang="en-AU" sz="22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Process + outcome</a:t>
          </a:r>
          <a:endParaRPr lang="en-AU" sz="2800" kern="1200" dirty="0"/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Challenge*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Ways to get there</a:t>
          </a:r>
          <a:endParaRPr lang="en-AU" sz="28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Binding glue</a:t>
          </a:r>
          <a:endParaRPr lang="en-AU" sz="28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Quality*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Who owns it?</a:t>
          </a:r>
          <a:endParaRPr lang="en-AU" sz="28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Staying in touch</a:t>
          </a:r>
          <a:endParaRPr lang="en-AU" sz="28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3225025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3225025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3225025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484692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9"/>
              </a:lnTo>
              <a:lnTo>
                <a:pt x="1105928" y="95969"/>
              </a:lnTo>
              <a:lnTo>
                <a:pt x="1105928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2119096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2119096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2119096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2438972" y="1755232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1013167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1013167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1013167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378763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1105928" y="0"/>
              </a:moveTo>
              <a:lnTo>
                <a:pt x="1105928" y="95969"/>
              </a:lnTo>
              <a:lnTo>
                <a:pt x="0" y="95969"/>
              </a:lnTo>
              <a:lnTo>
                <a:pt x="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2438972" y="1106299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2438972" y="457365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906225" y="370"/>
          <a:ext cx="315693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Mission objectives</a:t>
          </a:r>
        </a:p>
      </dsp:txBody>
      <dsp:txXfrm>
        <a:off x="906225" y="370"/>
        <a:ext cx="3156933" cy="456995"/>
      </dsp:txXfrm>
    </dsp:sp>
    <dsp:sp modelId="{20F984F0-12A0-430D-AF2E-4CE6C9CCB5F8}">
      <dsp:nvSpPr>
        <dsp:cNvPr id="0" name=""/>
        <dsp:cNvSpPr/>
      </dsp:nvSpPr>
      <dsp:spPr>
        <a:xfrm>
          <a:off x="905485" y="649303"/>
          <a:ext cx="315841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Oversight Committee</a:t>
          </a:r>
          <a:endParaRPr lang="en-AU" sz="1600" kern="1200" dirty="0"/>
        </a:p>
      </dsp:txBody>
      <dsp:txXfrm>
        <a:off x="905485" y="649303"/>
        <a:ext cx="3158413" cy="456995"/>
      </dsp:txXfrm>
    </dsp:sp>
    <dsp:sp modelId="{9643BC6F-6C2A-4933-B0C1-13593B2784C2}">
      <dsp:nvSpPr>
        <dsp:cNvPr id="0" name=""/>
        <dsp:cNvSpPr/>
      </dsp:nvSpPr>
      <dsp:spPr>
        <a:xfrm>
          <a:off x="905691" y="1298237"/>
          <a:ext cx="3158002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Knowledge Sharing Consortia</a:t>
          </a:r>
        </a:p>
      </dsp:txBody>
      <dsp:txXfrm>
        <a:off x="905691" y="1298237"/>
        <a:ext cx="3158002" cy="456995"/>
      </dsp:txXfrm>
    </dsp:sp>
    <dsp:sp modelId="{3FA40883-A24E-4959-998F-95B058FEDAEE}">
      <dsp:nvSpPr>
        <dsp:cNvPr id="0" name=""/>
        <dsp:cNvSpPr/>
      </dsp:nvSpPr>
      <dsp:spPr>
        <a:xfrm>
          <a:off x="921768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1</a:t>
          </a:r>
        </a:p>
      </dsp:txBody>
      <dsp:txXfrm>
        <a:off x="921768" y="1947170"/>
        <a:ext cx="913990" cy="456995"/>
      </dsp:txXfrm>
    </dsp:sp>
    <dsp:sp modelId="{9DCE8720-1D8E-49D0-B122-A2BF3D3D096C}">
      <dsp:nvSpPr>
        <dsp:cNvPr id="0" name=""/>
        <dsp:cNvSpPr/>
      </dsp:nvSpPr>
      <dsp:spPr>
        <a:xfrm>
          <a:off x="1150266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2596104"/>
        <a:ext cx="913990" cy="456995"/>
      </dsp:txXfrm>
    </dsp:sp>
    <dsp:sp modelId="{02F4934C-9E0C-49C3-9CF6-92B61F9D7A24}">
      <dsp:nvSpPr>
        <dsp:cNvPr id="0" name=""/>
        <dsp:cNvSpPr/>
      </dsp:nvSpPr>
      <dsp:spPr>
        <a:xfrm>
          <a:off x="1150266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245037"/>
        <a:ext cx="913990" cy="456995"/>
      </dsp:txXfrm>
    </dsp:sp>
    <dsp:sp modelId="{7E0B6089-BB58-41E9-A2A8-BCB06D6032FB}">
      <dsp:nvSpPr>
        <dsp:cNvPr id="0" name=""/>
        <dsp:cNvSpPr/>
      </dsp:nvSpPr>
      <dsp:spPr>
        <a:xfrm>
          <a:off x="1150266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893971"/>
        <a:ext cx="913990" cy="456995"/>
      </dsp:txXfrm>
    </dsp:sp>
    <dsp:sp modelId="{4AB3C344-1FCB-4491-866A-588E2FC03FBD}">
      <dsp:nvSpPr>
        <dsp:cNvPr id="0" name=""/>
        <dsp:cNvSpPr/>
      </dsp:nvSpPr>
      <dsp:spPr>
        <a:xfrm>
          <a:off x="2027697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2</a:t>
          </a:r>
        </a:p>
      </dsp:txBody>
      <dsp:txXfrm>
        <a:off x="2027697" y="1947170"/>
        <a:ext cx="913990" cy="456995"/>
      </dsp:txXfrm>
    </dsp:sp>
    <dsp:sp modelId="{48DD6CF8-A8CF-4FF2-9594-B04BCCC5CEAE}">
      <dsp:nvSpPr>
        <dsp:cNvPr id="0" name=""/>
        <dsp:cNvSpPr/>
      </dsp:nvSpPr>
      <dsp:spPr>
        <a:xfrm>
          <a:off x="2256194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2596104"/>
        <a:ext cx="913990" cy="456995"/>
      </dsp:txXfrm>
    </dsp:sp>
    <dsp:sp modelId="{BC57364D-8275-4CBA-BF90-B46CB3E7F940}">
      <dsp:nvSpPr>
        <dsp:cNvPr id="0" name=""/>
        <dsp:cNvSpPr/>
      </dsp:nvSpPr>
      <dsp:spPr>
        <a:xfrm>
          <a:off x="2256194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245037"/>
        <a:ext cx="913990" cy="456995"/>
      </dsp:txXfrm>
    </dsp:sp>
    <dsp:sp modelId="{5247322C-7D6F-41EE-9B82-EE90A7981A1A}">
      <dsp:nvSpPr>
        <dsp:cNvPr id="0" name=""/>
        <dsp:cNvSpPr/>
      </dsp:nvSpPr>
      <dsp:spPr>
        <a:xfrm>
          <a:off x="2256194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893971"/>
        <a:ext cx="913990" cy="456995"/>
      </dsp:txXfrm>
    </dsp:sp>
    <dsp:sp modelId="{68128039-9515-454C-8529-35AF80A94C25}">
      <dsp:nvSpPr>
        <dsp:cNvPr id="0" name=""/>
        <dsp:cNvSpPr/>
      </dsp:nvSpPr>
      <dsp:spPr>
        <a:xfrm>
          <a:off x="3133625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3</a:t>
          </a:r>
        </a:p>
      </dsp:txBody>
      <dsp:txXfrm>
        <a:off x="3133625" y="1947170"/>
        <a:ext cx="913990" cy="456995"/>
      </dsp:txXfrm>
    </dsp:sp>
    <dsp:sp modelId="{9941B3C6-5F21-4E90-9B56-33093BBEF90F}">
      <dsp:nvSpPr>
        <dsp:cNvPr id="0" name=""/>
        <dsp:cNvSpPr/>
      </dsp:nvSpPr>
      <dsp:spPr>
        <a:xfrm>
          <a:off x="3362123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2596104"/>
        <a:ext cx="913990" cy="456995"/>
      </dsp:txXfrm>
    </dsp:sp>
    <dsp:sp modelId="{836DD055-35B8-4825-9E77-2365470E8283}">
      <dsp:nvSpPr>
        <dsp:cNvPr id="0" name=""/>
        <dsp:cNvSpPr/>
      </dsp:nvSpPr>
      <dsp:spPr>
        <a:xfrm>
          <a:off x="3362123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245037"/>
        <a:ext cx="913990" cy="456995"/>
      </dsp:txXfrm>
    </dsp:sp>
    <dsp:sp modelId="{9E0F659F-EE73-46E5-B426-D452C812DC0D}">
      <dsp:nvSpPr>
        <dsp:cNvPr id="0" name=""/>
        <dsp:cNvSpPr/>
      </dsp:nvSpPr>
      <dsp:spPr>
        <a:xfrm>
          <a:off x="3362123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893971"/>
        <a:ext cx="913990" cy="4569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269093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269093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269093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03016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54"/>
              </a:lnTo>
              <a:lnTo>
                <a:pt x="987070" y="85654"/>
              </a:lnTo>
              <a:lnTo>
                <a:pt x="987070" y="17130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170386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170386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170386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1984444" y="156836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71679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71679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71679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04309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987070" y="0"/>
              </a:moveTo>
              <a:lnTo>
                <a:pt x="987070" y="85654"/>
              </a:lnTo>
              <a:lnTo>
                <a:pt x="0" y="85654"/>
              </a:lnTo>
              <a:lnTo>
                <a:pt x="0" y="17130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1984444" y="98917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1984444" y="40998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621342" y="2104"/>
          <a:ext cx="2817645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Mission objectives</a:t>
          </a:r>
        </a:p>
      </dsp:txBody>
      <dsp:txXfrm>
        <a:off x="621342" y="2104"/>
        <a:ext cx="2817645" cy="407880"/>
      </dsp:txXfrm>
    </dsp:sp>
    <dsp:sp modelId="{20F984F0-12A0-430D-AF2E-4CE6C9CCB5F8}">
      <dsp:nvSpPr>
        <dsp:cNvPr id="0" name=""/>
        <dsp:cNvSpPr/>
      </dsp:nvSpPr>
      <dsp:spPr>
        <a:xfrm>
          <a:off x="620681" y="581294"/>
          <a:ext cx="2818967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Oversight Committee</a:t>
          </a:r>
          <a:endParaRPr lang="en-AU" sz="1400" kern="1200" dirty="0"/>
        </a:p>
      </dsp:txBody>
      <dsp:txXfrm>
        <a:off x="620681" y="581294"/>
        <a:ext cx="2818967" cy="407880"/>
      </dsp:txXfrm>
    </dsp:sp>
    <dsp:sp modelId="{9643BC6F-6C2A-4933-B0C1-13593B2784C2}">
      <dsp:nvSpPr>
        <dsp:cNvPr id="0" name=""/>
        <dsp:cNvSpPr/>
      </dsp:nvSpPr>
      <dsp:spPr>
        <a:xfrm>
          <a:off x="620864" y="1160484"/>
          <a:ext cx="2818599" cy="40788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Knowledge Sharing Consortia</a:t>
          </a:r>
        </a:p>
      </dsp:txBody>
      <dsp:txXfrm>
        <a:off x="620864" y="1160484"/>
        <a:ext cx="2818599" cy="407880"/>
      </dsp:txXfrm>
    </dsp:sp>
    <dsp:sp modelId="{3FA40883-A24E-4959-998F-95B058FEDAEE}">
      <dsp:nvSpPr>
        <dsp:cNvPr id="0" name=""/>
        <dsp:cNvSpPr/>
      </dsp:nvSpPr>
      <dsp:spPr>
        <a:xfrm>
          <a:off x="635214" y="173967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1</a:t>
          </a:r>
        </a:p>
      </dsp:txBody>
      <dsp:txXfrm>
        <a:off x="635214" y="1739674"/>
        <a:ext cx="815760" cy="407880"/>
      </dsp:txXfrm>
    </dsp:sp>
    <dsp:sp modelId="{9DCE8720-1D8E-49D0-B122-A2BF3D3D096C}">
      <dsp:nvSpPr>
        <dsp:cNvPr id="0" name=""/>
        <dsp:cNvSpPr/>
      </dsp:nvSpPr>
      <dsp:spPr>
        <a:xfrm>
          <a:off x="839154" y="231886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318864"/>
        <a:ext cx="815760" cy="407880"/>
      </dsp:txXfrm>
    </dsp:sp>
    <dsp:sp modelId="{02F4934C-9E0C-49C3-9CF6-92B61F9D7A24}">
      <dsp:nvSpPr>
        <dsp:cNvPr id="0" name=""/>
        <dsp:cNvSpPr/>
      </dsp:nvSpPr>
      <dsp:spPr>
        <a:xfrm>
          <a:off x="839154" y="289805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898054"/>
        <a:ext cx="815760" cy="407880"/>
      </dsp:txXfrm>
    </dsp:sp>
    <dsp:sp modelId="{7E0B6089-BB58-41E9-A2A8-BCB06D6032FB}">
      <dsp:nvSpPr>
        <dsp:cNvPr id="0" name=""/>
        <dsp:cNvSpPr/>
      </dsp:nvSpPr>
      <dsp:spPr>
        <a:xfrm>
          <a:off x="839154" y="347724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3477244"/>
        <a:ext cx="815760" cy="407880"/>
      </dsp:txXfrm>
    </dsp:sp>
    <dsp:sp modelId="{4AB3C344-1FCB-4491-866A-588E2FC03FBD}">
      <dsp:nvSpPr>
        <dsp:cNvPr id="0" name=""/>
        <dsp:cNvSpPr/>
      </dsp:nvSpPr>
      <dsp:spPr>
        <a:xfrm>
          <a:off x="1622284" y="173967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2</a:t>
          </a:r>
        </a:p>
      </dsp:txBody>
      <dsp:txXfrm>
        <a:off x="1622284" y="1739674"/>
        <a:ext cx="815760" cy="407880"/>
      </dsp:txXfrm>
    </dsp:sp>
    <dsp:sp modelId="{48DD6CF8-A8CF-4FF2-9594-B04BCCC5CEAE}">
      <dsp:nvSpPr>
        <dsp:cNvPr id="0" name=""/>
        <dsp:cNvSpPr/>
      </dsp:nvSpPr>
      <dsp:spPr>
        <a:xfrm>
          <a:off x="1826224" y="231886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318864"/>
        <a:ext cx="815760" cy="407880"/>
      </dsp:txXfrm>
    </dsp:sp>
    <dsp:sp modelId="{BC57364D-8275-4CBA-BF90-B46CB3E7F940}">
      <dsp:nvSpPr>
        <dsp:cNvPr id="0" name=""/>
        <dsp:cNvSpPr/>
      </dsp:nvSpPr>
      <dsp:spPr>
        <a:xfrm>
          <a:off x="1826224" y="289805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898054"/>
        <a:ext cx="815760" cy="407880"/>
      </dsp:txXfrm>
    </dsp:sp>
    <dsp:sp modelId="{5247322C-7D6F-41EE-9B82-EE90A7981A1A}">
      <dsp:nvSpPr>
        <dsp:cNvPr id="0" name=""/>
        <dsp:cNvSpPr/>
      </dsp:nvSpPr>
      <dsp:spPr>
        <a:xfrm>
          <a:off x="1826224" y="347724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3477244"/>
        <a:ext cx="815760" cy="407880"/>
      </dsp:txXfrm>
    </dsp:sp>
    <dsp:sp modelId="{68128039-9515-454C-8529-35AF80A94C25}">
      <dsp:nvSpPr>
        <dsp:cNvPr id="0" name=""/>
        <dsp:cNvSpPr/>
      </dsp:nvSpPr>
      <dsp:spPr>
        <a:xfrm>
          <a:off x="2609354" y="173967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3</a:t>
          </a:r>
        </a:p>
      </dsp:txBody>
      <dsp:txXfrm>
        <a:off x="2609354" y="1739674"/>
        <a:ext cx="815760" cy="407880"/>
      </dsp:txXfrm>
    </dsp:sp>
    <dsp:sp modelId="{9941B3C6-5F21-4E90-9B56-33093BBEF90F}">
      <dsp:nvSpPr>
        <dsp:cNvPr id="0" name=""/>
        <dsp:cNvSpPr/>
      </dsp:nvSpPr>
      <dsp:spPr>
        <a:xfrm>
          <a:off x="2813295" y="231886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318864"/>
        <a:ext cx="815760" cy="407880"/>
      </dsp:txXfrm>
    </dsp:sp>
    <dsp:sp modelId="{836DD055-35B8-4825-9E77-2365470E8283}">
      <dsp:nvSpPr>
        <dsp:cNvPr id="0" name=""/>
        <dsp:cNvSpPr/>
      </dsp:nvSpPr>
      <dsp:spPr>
        <a:xfrm>
          <a:off x="2813295" y="289805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898054"/>
        <a:ext cx="815760" cy="407880"/>
      </dsp:txXfrm>
    </dsp:sp>
    <dsp:sp modelId="{9E0F659F-EE73-46E5-B426-D452C812DC0D}">
      <dsp:nvSpPr>
        <dsp:cNvPr id="0" name=""/>
        <dsp:cNvSpPr/>
      </dsp:nvSpPr>
      <dsp:spPr>
        <a:xfrm>
          <a:off x="2813295" y="3477244"/>
          <a:ext cx="815760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3477244"/>
        <a:ext cx="815760" cy="40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Process + outcome</a:t>
          </a:r>
          <a:endParaRPr lang="en-AU" sz="2800" kern="1200" dirty="0"/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Challenge*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Ways to get there</a:t>
          </a:r>
          <a:endParaRPr lang="en-AU" sz="28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Binding glue</a:t>
          </a:r>
          <a:endParaRPr lang="en-AU" sz="28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Quality*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Who owns it?</a:t>
          </a:r>
          <a:endParaRPr lang="en-AU" sz="28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Staying in touch</a:t>
          </a:r>
          <a:endParaRPr lang="en-AU" sz="28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37095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75368" y="2847461"/>
        <a:ext cx="1509009" cy="1230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9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#3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Capacity building and networks</a:t>
            </a:r>
          </a:p>
          <a:p>
            <a:r>
              <a:rPr lang="en-US" dirty="0"/>
              <a:t>10am-12pm 20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BREAK OUT ROOM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challenge inspire you to develop the native seeds sector?</a:t>
            </a:r>
          </a:p>
          <a:p>
            <a:pPr lvl="1"/>
            <a:r>
              <a:rPr lang="en-US" b="0" dirty="0"/>
              <a:t>(1) Seedbanks continue to make the full diversity of Australian native plant species and their genetics available for posterity and active use</a:t>
            </a:r>
          </a:p>
          <a:p>
            <a:pPr lvl="1"/>
            <a:r>
              <a:rPr lang="en-US" b="0" dirty="0"/>
              <a:t>(2) The Australian native seeds sector attracts the resources to sustain its skills and capacity to respond when required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Discuss in your break-out group for 10 minutes</a:t>
            </a:r>
          </a:p>
        </p:txBody>
      </p:sp>
    </p:spTree>
    <p:extLst>
      <p:ext uri="{BB962C8B-B14F-4D97-AF65-F5344CB8AC3E}">
        <p14:creationId xmlns:p14="http://schemas.microsoft.com/office/powerpoint/2010/main" val="94017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90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Capacity building and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51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1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capacity is people and indigenous communities, knowledge, skills, education and infrastructure (non-profit, for-profit, government)</a:t>
            </a:r>
          </a:p>
          <a:p>
            <a:r>
              <a:rPr lang="en-US" dirty="0"/>
              <a:t>capacity is declining and it is hard to sustain / grow</a:t>
            </a:r>
          </a:p>
          <a:p>
            <a:r>
              <a:rPr lang="en-US" dirty="0"/>
              <a:t>compounded by poor / unreliable funding </a:t>
            </a:r>
          </a:p>
          <a:p>
            <a:r>
              <a:rPr lang="en-US" dirty="0"/>
              <a:t>risk of significant skill and knowledge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4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to achieve?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well-coordinated native seeds sector that can scale up and down capacity as needed</a:t>
            </a:r>
          </a:p>
          <a:p>
            <a:r>
              <a:rPr lang="en-US" dirty="0"/>
              <a:t>online digital hub for sharing access to resources</a:t>
            </a:r>
          </a:p>
          <a:p>
            <a:r>
              <a:rPr lang="en-US" dirty="0" err="1"/>
              <a:t>revitalised</a:t>
            </a:r>
            <a:r>
              <a:rPr lang="en-US" dirty="0"/>
              <a:t> education, training and knowledge transfer programs for diverse audiences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5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there?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coordinated plan and sector promotion</a:t>
            </a:r>
          </a:p>
          <a:p>
            <a:r>
              <a:rPr lang="en-US" dirty="0"/>
              <a:t>improve funding security  by securing additional income streams</a:t>
            </a:r>
          </a:p>
          <a:p>
            <a:r>
              <a:rPr lang="en-US" dirty="0"/>
              <a:t>clear information on supply and demand</a:t>
            </a:r>
          </a:p>
          <a:p>
            <a:r>
              <a:rPr lang="en-US" dirty="0"/>
              <a:t>sharing resources</a:t>
            </a:r>
          </a:p>
          <a:p>
            <a:r>
              <a:rPr lang="en-US" dirty="0"/>
              <a:t>strategic government funding</a:t>
            </a:r>
          </a:p>
          <a:p>
            <a:r>
              <a:rPr lang="en-US" dirty="0" err="1"/>
              <a:t>revitalised</a:t>
            </a:r>
            <a:r>
              <a:rPr lang="en-US" dirty="0"/>
              <a:t> skills development, education and training programs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4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BREAK OUT ROOM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reputable programs should be used as the foundation for </a:t>
            </a:r>
            <a:r>
              <a:rPr lang="en-US" dirty="0" err="1"/>
              <a:t>revitalising</a:t>
            </a:r>
            <a:r>
              <a:rPr lang="en-US" dirty="0"/>
              <a:t> skills, education and training programs?</a:t>
            </a:r>
          </a:p>
          <a:p>
            <a:r>
              <a:rPr lang="en-US" dirty="0"/>
              <a:t>What avenues exist for securing funding for skills, education and training programs?</a:t>
            </a:r>
          </a:p>
          <a:p>
            <a:r>
              <a:rPr lang="en-US" dirty="0"/>
              <a:t>How can the sector build broader engagement?</a:t>
            </a:r>
          </a:p>
          <a:p>
            <a:r>
              <a:rPr lang="en-US" dirty="0"/>
              <a:t>What messages should be communicated to build the profile of the sector?</a:t>
            </a:r>
          </a:p>
          <a:p>
            <a:r>
              <a:rPr lang="en-US" dirty="0"/>
              <a:t>How can government funding better target strategic needs and merit?</a:t>
            </a:r>
          </a:p>
        </p:txBody>
      </p:sp>
    </p:spTree>
    <p:extLst>
      <p:ext uri="{BB962C8B-B14F-4D97-AF65-F5344CB8AC3E}">
        <p14:creationId xmlns:p14="http://schemas.microsoft.com/office/powerpoint/2010/main" val="322992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34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33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94683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38842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26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4377704"/>
              </p:ext>
            </p:extLst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60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as an alternative to current licensing and regulation?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265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001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THE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016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2F4DF8-9AAC-4533-83E7-8A2118ED2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2622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on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sharing consortia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5530516" cy="3887229"/>
          </a:xfrm>
        </p:spPr>
        <p:txBody>
          <a:bodyPr>
            <a:normAutofit/>
          </a:bodyPr>
          <a:lstStyle/>
          <a:p>
            <a:r>
              <a:rPr lang="en-AU" sz="2600" dirty="0">
                <a:solidFill>
                  <a:srgbClr val="41404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A</a:t>
            </a:r>
            <a:r>
              <a:rPr lang="en-AU" sz="2600" dirty="0">
                <a:solidFill>
                  <a:srgbClr val="41404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 open and flexible network</a:t>
            </a:r>
          </a:p>
          <a:p>
            <a:r>
              <a:rPr lang="en-AU" sz="2600" dirty="0">
                <a:solidFill>
                  <a:srgbClr val="414042"/>
                </a:solidFill>
                <a:latin typeface="Calibri Light" panose="020F0302020204030204" pitchFamily="34" charset="0"/>
              </a:rPr>
              <a:t>Opportunities to participate in</a:t>
            </a:r>
          </a:p>
          <a:p>
            <a:pPr lvl="1"/>
            <a:r>
              <a:rPr lang="en-AU" sz="2200" dirty="0">
                <a:solidFill>
                  <a:srgbClr val="414042"/>
                </a:solidFill>
                <a:latin typeface="Calibri Light" panose="020F0302020204030204" pitchFamily="34" charset="0"/>
              </a:rPr>
              <a:t>Activities that integrate learnings and new insights</a:t>
            </a:r>
          </a:p>
          <a:p>
            <a:pPr lvl="1"/>
            <a:r>
              <a:rPr lang="en-AU" sz="2200" dirty="0" err="1">
                <a:solidFill>
                  <a:srgbClr val="414042"/>
                </a:solidFill>
                <a:latin typeface="Calibri Light" panose="020F0302020204030204" pitchFamily="34" charset="0"/>
              </a:rPr>
              <a:t>Fara</a:t>
            </a:r>
            <a:r>
              <a:rPr lang="en-AU" sz="2200" dirty="0">
                <a:solidFill>
                  <a:srgbClr val="414042"/>
                </a:solidFill>
                <a:latin typeface="Calibri Light" panose="020F0302020204030204" pitchFamily="34" charset="0"/>
              </a:rPr>
              <a:t> for shared ideation and gap assessment</a:t>
            </a:r>
          </a:p>
          <a:p>
            <a:pPr lvl="1"/>
            <a:r>
              <a:rPr lang="en-AU" sz="2200" dirty="0">
                <a:solidFill>
                  <a:srgbClr val="414042"/>
                </a:solidFill>
                <a:latin typeface="Calibri Light" panose="020F0302020204030204" pitchFamily="34" charset="0"/>
              </a:rPr>
              <a:t>Multiple uses of data</a:t>
            </a:r>
          </a:p>
          <a:p>
            <a:pPr lvl="1"/>
            <a:r>
              <a:rPr lang="en-AU" sz="2200" dirty="0">
                <a:solidFill>
                  <a:srgbClr val="414042"/>
                </a:solidFill>
                <a:latin typeface="Calibri Light" panose="020F0302020204030204" pitchFamily="34" charset="0"/>
              </a:rPr>
              <a:t>Shared delivery and impact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9699B8-124B-4B63-BA9A-A56223905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577554"/>
              </p:ext>
            </p:extLst>
          </p:nvPr>
        </p:nvGraphicFramePr>
        <p:xfrm>
          <a:off x="6368716" y="1981200"/>
          <a:ext cx="4249737" cy="388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040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 Knowledge consortia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the knowledge sharing consortia be organised?</a:t>
            </a:r>
          </a:p>
          <a:p>
            <a:r>
              <a:rPr lang="en-US" dirty="0"/>
              <a:t>What consortia is needed for networks to collaborate effectively &amp; sustainably over 10 years at a sectoral level? </a:t>
            </a:r>
          </a:p>
          <a:p>
            <a:r>
              <a:rPr lang="en-US" dirty="0"/>
              <a:t>Are new consortia focused on specific locations / topics needed?</a:t>
            </a:r>
          </a:p>
          <a:p>
            <a:r>
              <a:rPr lang="en-US" dirty="0"/>
              <a:t>What activities should be undertaken to support the consortia?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2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points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07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2BE5A4-E316-428E-B00B-CED74AB8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CAPABILITY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965C6C-977F-4CFC-91D7-79F776B49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AU" sz="1800" b="0" i="0" dirty="0">
                <a:effectLst/>
                <a:latin typeface="Arial Narrow" panose="020B0606020202030204" pitchFamily="34" charset="0"/>
              </a:rPr>
              <a:t>Affordability for courses and memberships</a:t>
            </a:r>
            <a:endParaRPr lang="en-AU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b="0" i="0" dirty="0">
                <a:effectLst/>
                <a:latin typeface="Arial Narrow" panose="020B0606020202030204" pitchFamily="34" charset="0"/>
              </a:rPr>
              <a:t>Education topics: collection, Seed Production Areas, revegetation planning.</a:t>
            </a:r>
            <a:endParaRPr lang="en-AU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b="0" i="0" dirty="0">
                <a:effectLst/>
                <a:latin typeface="Arial Narrow" panose="020B0606020202030204" pitchFamily="34" charset="0"/>
              </a:rPr>
              <a:t>Education different levels: regional areas, commercial (sellers and purchasers), volunteers, for regulators, for policy and program makers, education that links with accreditation.</a:t>
            </a:r>
            <a:endParaRPr lang="en-AU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b="0" i="0" dirty="0">
                <a:effectLst/>
                <a:latin typeface="Arial Narrow" panose="020B0606020202030204" pitchFamily="34" charset="0"/>
              </a:rPr>
              <a:t>More engagement with Government and MP’s, possibly through an industry representative body</a:t>
            </a:r>
            <a:endParaRPr lang="en-AU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b="0" i="0" dirty="0">
                <a:effectLst/>
                <a:latin typeface="Arial Narrow" panose="020B0606020202030204" pitchFamily="34" charset="0"/>
              </a:rPr>
              <a:t>More engagement through social media and the ABC.</a:t>
            </a:r>
            <a:endParaRPr lang="en-AU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b="0" i="0" dirty="0">
                <a:effectLst/>
                <a:latin typeface="Arial Narrow" panose="020B0606020202030204" pitchFamily="34" charset="0"/>
              </a:rPr>
              <a:t>Better understanding of economic impact and increase employment opportunities.</a:t>
            </a:r>
            <a:endParaRPr lang="en-AU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1800" b="0" i="0" dirty="0">
                <a:effectLst/>
                <a:latin typeface="Arial Narrow" panose="020B0606020202030204" pitchFamily="34" charset="0"/>
              </a:rPr>
              <a:t>Engage with each other: shared problems and solutions</a:t>
            </a:r>
          </a:p>
          <a:p>
            <a:pPr algn="l"/>
            <a:r>
              <a:rPr lang="en-AU" sz="1800" b="0" i="0" dirty="0">
                <a:effectLst/>
                <a:latin typeface="Arial Narrow" panose="020B0606020202030204" pitchFamily="34" charset="0"/>
              </a:rPr>
              <a:t>Flora bank, Australian Plant Society, Atlas of Living Australia, Google, Germplasm Guidelines, Australian Seeds book, Botanic seed bank, colleagues..</a:t>
            </a:r>
            <a:endParaRPr lang="en-AU" b="0" i="0" dirty="0">
              <a:effectLst/>
              <a:latin typeface="Segoe UI" panose="020B0502040204020203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206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58DA-0F7A-4D49-AB9D-A573F23B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CC29-9E4E-4372-AE4C-C5ACF329D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Network/marketplace to connect seed suppliers with seed procurers searchable by location.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There are lots of networks out there but not well known.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On this network also share and communicating learnings, data, insights and to connect with others.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Align with existing government or university run programs and networks. 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Network/ Knowledge Sharing Consortia should be paid positions.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There should be a national industry body. 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Clarity on roles and activities/functions in the industry itself and the industry body.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sz="2400" b="0" i="0" dirty="0">
                <a:effectLst/>
                <a:latin typeface="Arial Narrow" panose="020B0606020202030204" pitchFamily="34" charset="0"/>
              </a:rPr>
              <a:t>Overcome the challenge of defining the extent and coverage of the industry when creating an industry body</a:t>
            </a:r>
            <a:endParaRPr lang="en-AU" sz="3600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88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AD20-6BF2-4616-AA17-96AC6D26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 and code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E74-3B05-4280-A287-B08CF639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AU" b="0" i="0" dirty="0">
                <a:effectLst/>
                <a:latin typeface="Arial Narrow" panose="020B0606020202030204" pitchFamily="34" charset="0"/>
              </a:rPr>
              <a:t>Some see it as a no-brainer, others are hesitant. Possibly due to confusion about what it actually involves.</a:t>
            </a:r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b="0" i="0" dirty="0">
                <a:effectLst/>
                <a:latin typeface="Arial Narrow" panose="020B0606020202030204" pitchFamily="34" charset="0"/>
              </a:rPr>
              <a:t>How to standardise such a diverse and complex market?</a:t>
            </a:r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b="0" i="0" dirty="0">
                <a:effectLst/>
                <a:latin typeface="Arial Narrow" panose="020B0606020202030204" pitchFamily="34" charset="0"/>
              </a:rPr>
              <a:t>Mandatory labelling regarding viability, germination, storage, provenance, location, etc</a:t>
            </a:r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b="0" i="0" dirty="0">
                <a:effectLst/>
                <a:latin typeface="Arial Narrow" panose="020B0606020202030204" pitchFamily="34" charset="0"/>
              </a:rPr>
              <a:t>Driven by both supply and demand side (suppliers and purchasers). </a:t>
            </a:r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AU" b="0" i="0" dirty="0">
                <a:effectLst/>
                <a:latin typeface="Arial Narrow" panose="020B0606020202030204" pitchFamily="34" charset="0"/>
              </a:rPr>
              <a:t>Assurance of quality happening in some transactions now.</a:t>
            </a:r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105528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reflections/thoughts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</a:t>
            </a:r>
          </a:p>
          <a:p>
            <a:r>
              <a:rPr lang="en-AU" dirty="0">
                <a:hlinkClick r:id="rId3"/>
              </a:rPr>
              <a:t>L.Baker@acilallen.com.au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4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4661176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5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6903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43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68789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99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Seedbanks continue to make the full diversity of Australian native plant species and their genetics available for posterity and active use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18816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The Australian native seeds sector attracts the resources to sustain its skills and capacity to respond when required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2</a:t>
            </a:r>
          </a:p>
        </p:txBody>
      </p:sp>
    </p:spTree>
    <p:extLst>
      <p:ext uri="{BB962C8B-B14F-4D97-AF65-F5344CB8AC3E}">
        <p14:creationId xmlns:p14="http://schemas.microsoft.com/office/powerpoint/2010/main" val="65672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 A C T I V E ! 2 9 2 9 1 2 . 1 < / d o c u m e n t i d >  
     < s e n d e r i d > J V A N M O O R < / s e n d e r i d >  
     < s e n d e r e m a i l > J P . V A N M O O R T @ A C I L A L L E N . C O M . A U < / s e n d e r e m a i l >  
     < l a s t m o d i f i e d > 2 0 2 1 - 0 4 - 2 3 T 1 3 : 2 4 : 2 6 . 0 0 0 0 0 0 0 + 1 0 : 0 0 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1604</Words>
  <Application>Microsoft Office PowerPoint</Application>
  <PresentationFormat>Widescreen</PresentationFormat>
  <Paragraphs>288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Segoe UI</vt:lpstr>
      <vt:lpstr>Office Theme</vt:lpstr>
      <vt:lpstr>NATIVE SEED STRATEGY DESIGN WORKSHOP #3</vt:lpstr>
      <vt:lpstr>Design workshops</vt:lpstr>
      <vt:lpstr>AGENDA</vt:lpstr>
      <vt:lpstr>Workshop process</vt:lpstr>
      <vt:lpstr>The challenge</vt:lpstr>
      <vt:lpstr>Native seed Value Chain</vt:lpstr>
      <vt:lpstr>Strategic Design Pillars</vt:lpstr>
      <vt:lpstr>Seedbanks continue to make the full diversity of Australian native plant species and their genetics available for posterity and active use</vt:lpstr>
      <vt:lpstr>The Australian native seeds sector attracts the resources to sustain its skills and capacity to respond when required</vt:lpstr>
      <vt:lpstr>Discussion – BREAK OUT ROOM</vt:lpstr>
      <vt:lpstr>Time for a poll</vt:lpstr>
      <vt:lpstr>Capacity building and networks</vt:lpstr>
      <vt:lpstr>Strategic Design Pillars</vt:lpstr>
      <vt:lpstr>Where are we now?</vt:lpstr>
      <vt:lpstr>What do we want to achieve?</vt:lpstr>
      <vt:lpstr>How do we get there?</vt:lpstr>
      <vt:lpstr>Discussion – BREAK OUT ROOM</vt:lpstr>
      <vt:lpstr>Time for a poll</vt:lpstr>
      <vt:lpstr>Quality</vt:lpstr>
      <vt:lpstr>Strategic Design Pillars</vt:lpstr>
      <vt:lpstr>Quality</vt:lpstr>
      <vt:lpstr>Discussion</vt:lpstr>
      <vt:lpstr>Time for a poll</vt:lpstr>
      <vt:lpstr>MANAGING THE STRATEGY</vt:lpstr>
      <vt:lpstr>Workshop process</vt:lpstr>
      <vt:lpstr>Mission and oversight</vt:lpstr>
      <vt:lpstr>Discussion Question on oversight</vt:lpstr>
      <vt:lpstr>Knowledge sharing consortia</vt:lpstr>
      <vt:lpstr>Questions: Knowledge consortia</vt:lpstr>
      <vt:lpstr>Communications</vt:lpstr>
      <vt:lpstr>How should we communicate with you?</vt:lpstr>
      <vt:lpstr>Time for a poll</vt:lpstr>
      <vt:lpstr>Summary of points</vt:lpstr>
      <vt:lpstr>CAPABILITY</vt:lpstr>
      <vt:lpstr>Networks</vt:lpstr>
      <vt:lpstr>Quality and code of practice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77</cp:revision>
  <cp:lastPrinted>2021-04-18T23:37:34Z</cp:lastPrinted>
  <dcterms:created xsi:type="dcterms:W3CDTF">2021-03-17T10:15:42Z</dcterms:created>
  <dcterms:modified xsi:type="dcterms:W3CDTF">2021-04-23T03:24:26Z</dcterms:modified>
  <cp:category/>
</cp:coreProperties>
</file>